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745526bb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745526bb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7f498df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7f498df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5a53f176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5a53f176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15f86f53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15f86f53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15f86f53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15f86f53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15f86f53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15f86f53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15f86f53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315f86f53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315f86f53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315f86f5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5745526bb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5745526bb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745526bb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745526bb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745526b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745526b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745526bb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745526bb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17bf02d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17bf02d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745526b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745526b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745526b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745526b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745526bb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745526bb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17bf02d7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317bf02d7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17bf02d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317bf02d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455575" y="1211025"/>
            <a:ext cx="7950300" cy="23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400"/>
              <a:t>Sign Language Translation</a:t>
            </a:r>
            <a:endParaRPr sz="4400"/>
          </a:p>
          <a:p>
            <a:pPr indent="0" lvl="0" marL="4572000" rtl="0" algn="l">
              <a:spcBef>
                <a:spcPts val="0"/>
              </a:spcBef>
              <a:spcAft>
                <a:spcPts val="0"/>
              </a:spcAft>
              <a:buNone/>
            </a:pPr>
            <a:r>
              <a:rPr lang="en-GB" sz="1700"/>
              <a:t>2451-20-733-019 P.Pujitha</a:t>
            </a:r>
            <a:endParaRPr sz="1700"/>
          </a:p>
          <a:p>
            <a:pPr indent="0" lvl="0" marL="4572000" rtl="0" algn="l">
              <a:spcBef>
                <a:spcPts val="0"/>
              </a:spcBef>
              <a:spcAft>
                <a:spcPts val="0"/>
              </a:spcAft>
              <a:buNone/>
            </a:pPr>
            <a:r>
              <a:rPr lang="en-GB" sz="1700"/>
              <a:t>2451-20-733-024 Aaftab Raahi</a:t>
            </a:r>
            <a:endParaRPr sz="1700"/>
          </a:p>
          <a:p>
            <a:pPr indent="457200" lvl="0" marL="4114800" rtl="0" algn="l">
              <a:spcBef>
                <a:spcPts val="0"/>
              </a:spcBef>
              <a:spcAft>
                <a:spcPts val="0"/>
              </a:spcAft>
              <a:buNone/>
            </a:pPr>
            <a:r>
              <a:rPr lang="en-GB" sz="1700"/>
              <a:t>2451-20-733-035 M.Divya Sri</a:t>
            </a:r>
            <a:endParaRPr sz="1700"/>
          </a:p>
        </p:txBody>
      </p:sp>
      <p:sp>
        <p:nvSpPr>
          <p:cNvPr id="229" name="Google Shape;229;p17"/>
          <p:cNvSpPr txBox="1"/>
          <p:nvPr>
            <p:ph idx="1" type="subTitle"/>
          </p:nvPr>
        </p:nvSpPr>
        <p:spPr>
          <a:xfrm>
            <a:off x="3629850" y="4085400"/>
            <a:ext cx="5866800" cy="95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t>INTERNAL GUIDE:</a:t>
            </a:r>
            <a:endParaRPr sz="2000"/>
          </a:p>
          <a:p>
            <a:pPr indent="0" lvl="0" marL="1371600" rtl="0" algn="l">
              <a:lnSpc>
                <a:spcPct val="115000"/>
              </a:lnSpc>
              <a:spcBef>
                <a:spcPts val="1600"/>
              </a:spcBef>
              <a:spcAft>
                <a:spcPts val="0"/>
              </a:spcAft>
              <a:buNone/>
            </a:pPr>
            <a:r>
              <a:rPr lang="en-GB" sz="2000"/>
              <a:t>M.Madhuri,Asst.Professor ,CSED</a:t>
            </a:r>
            <a:endParaRPr sz="2000"/>
          </a:p>
          <a:p>
            <a:pPr indent="0" lvl="0" marL="0" rtl="0" algn="l">
              <a:lnSpc>
                <a:spcPct val="115000"/>
              </a:lnSpc>
              <a:spcBef>
                <a:spcPts val="1600"/>
              </a:spcBef>
              <a:spcAft>
                <a:spcPts val="1600"/>
              </a:spcAft>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930750" y="176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SYSTEM IMPLEMENTATION</a:t>
            </a:r>
            <a:endParaRPr b="1"/>
          </a:p>
        </p:txBody>
      </p:sp>
      <p:sp>
        <p:nvSpPr>
          <p:cNvPr id="285" name="Google Shape;285;p26"/>
          <p:cNvSpPr txBox="1"/>
          <p:nvPr>
            <p:ph idx="1" type="body"/>
          </p:nvPr>
        </p:nvSpPr>
        <p:spPr>
          <a:xfrm>
            <a:off x="637725" y="737125"/>
            <a:ext cx="7038900" cy="42261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b="1" lang="en-GB" sz="6936"/>
              <a:t>Phases of building model:</a:t>
            </a:r>
            <a:endParaRPr b="1" sz="6936"/>
          </a:p>
          <a:p>
            <a:pPr indent="0" lvl="0" marL="0" rtl="0" algn="just">
              <a:spcBef>
                <a:spcPts val="1600"/>
              </a:spcBef>
              <a:spcAft>
                <a:spcPts val="0"/>
              </a:spcAft>
              <a:buNone/>
            </a:pPr>
            <a:r>
              <a:rPr lang="en-GB" sz="6536"/>
              <a:t>1. </a:t>
            </a:r>
            <a:r>
              <a:rPr b="1" lang="en-GB" sz="6536" u="sng"/>
              <a:t>Data Collection:</a:t>
            </a:r>
            <a:endParaRPr b="1" sz="6558" u="sng"/>
          </a:p>
          <a:p>
            <a:pPr indent="-326371" lvl="0" marL="457200" rtl="0" algn="just">
              <a:spcBef>
                <a:spcPts val="1600"/>
              </a:spcBef>
              <a:spcAft>
                <a:spcPts val="0"/>
              </a:spcAft>
              <a:buSzPct val="100000"/>
              <a:buChar char="●"/>
            </a:pPr>
            <a:r>
              <a:rPr lang="en-GB" sz="6158"/>
              <a:t>Project incorporates the WLASL (Word-Level American Sign Language) dataset for training and evaluation purposes.</a:t>
            </a:r>
            <a:endParaRPr sz="6158"/>
          </a:p>
          <a:p>
            <a:pPr indent="-326371" lvl="0" marL="457200" rtl="0" algn="just">
              <a:spcBef>
                <a:spcPts val="0"/>
              </a:spcBef>
              <a:spcAft>
                <a:spcPts val="0"/>
              </a:spcAft>
              <a:buSzPct val="100000"/>
              <a:buChar char="●"/>
            </a:pPr>
            <a:r>
              <a:rPr lang="en-GB" sz="6158"/>
              <a:t>WLASL is a large video dataset for World-level American Sign Language(ASL) recognition, which features 2,000 common different words in ASL.</a:t>
            </a:r>
            <a:endParaRPr sz="6158"/>
          </a:p>
          <a:p>
            <a:pPr indent="0" lvl="0" marL="0" rtl="0" algn="just">
              <a:spcBef>
                <a:spcPts val="1600"/>
              </a:spcBef>
              <a:spcAft>
                <a:spcPts val="0"/>
              </a:spcAft>
              <a:buNone/>
            </a:pPr>
            <a:r>
              <a:rPr lang="en-GB" sz="6558"/>
              <a:t>2.</a:t>
            </a:r>
            <a:r>
              <a:rPr b="1" lang="en-GB" sz="6558" u="sng"/>
              <a:t>Feature Extraction:</a:t>
            </a:r>
            <a:endParaRPr b="1" sz="6558" u="sng"/>
          </a:p>
          <a:p>
            <a:pPr indent="-326371" lvl="0" marL="457200" rtl="0" algn="just">
              <a:spcBef>
                <a:spcPts val="1600"/>
              </a:spcBef>
              <a:spcAft>
                <a:spcPts val="0"/>
              </a:spcAft>
              <a:buSzPct val="100000"/>
              <a:buChar char="●"/>
            </a:pPr>
            <a:r>
              <a:rPr lang="en-GB" sz="6158"/>
              <a:t>Input: A short video(combination of frames).</a:t>
            </a:r>
            <a:endParaRPr sz="6158"/>
          </a:p>
          <a:p>
            <a:pPr indent="-326371" lvl="0" marL="457200" rtl="0" algn="just">
              <a:spcBef>
                <a:spcPts val="0"/>
              </a:spcBef>
              <a:spcAft>
                <a:spcPts val="0"/>
              </a:spcAft>
              <a:buSzPct val="100000"/>
              <a:buChar char="●"/>
            </a:pPr>
            <a:r>
              <a:rPr lang="en-GB" sz="6158"/>
              <a:t>Frames are extracted from the video.</a:t>
            </a:r>
            <a:endParaRPr sz="6158"/>
          </a:p>
          <a:p>
            <a:pPr indent="-326371" lvl="0" marL="457200" rtl="0" algn="just">
              <a:spcBef>
                <a:spcPts val="0"/>
              </a:spcBef>
              <a:spcAft>
                <a:spcPts val="0"/>
              </a:spcAft>
              <a:buSzPct val="100000"/>
              <a:buChar char="●"/>
            </a:pPr>
            <a:r>
              <a:rPr lang="en-GB" sz="6158"/>
              <a:t>Features are extracted from each frame using Mediapipe framework.</a:t>
            </a:r>
            <a:endParaRPr sz="6158"/>
          </a:p>
          <a:p>
            <a:pPr indent="-326371" lvl="0" marL="457200" rtl="0" algn="just">
              <a:spcBef>
                <a:spcPts val="0"/>
              </a:spcBef>
              <a:spcAft>
                <a:spcPts val="0"/>
              </a:spcAft>
              <a:buSzPct val="100000"/>
              <a:buChar char="●"/>
            </a:pPr>
            <a:r>
              <a:rPr lang="en-GB" sz="6158"/>
              <a:t>Sequential analysis of frames is performed to detect the action being being performed.</a:t>
            </a:r>
            <a:endParaRPr sz="6158"/>
          </a:p>
          <a:p>
            <a:pPr indent="-326371" lvl="0" marL="457200" rtl="0" algn="just">
              <a:spcBef>
                <a:spcPts val="0"/>
              </a:spcBef>
              <a:spcAft>
                <a:spcPts val="0"/>
              </a:spcAft>
              <a:buSzPct val="100000"/>
              <a:buChar char="●"/>
            </a:pPr>
            <a:r>
              <a:rPr lang="en-GB" sz="6158"/>
              <a:t>The system enables accurate sign language translation.</a:t>
            </a:r>
            <a:endParaRPr sz="6158"/>
          </a:p>
          <a:p>
            <a:pPr indent="0" lvl="0" marL="0" rtl="0" algn="l">
              <a:spcBef>
                <a:spcPts val="1600"/>
              </a:spcBef>
              <a:spcAft>
                <a:spcPts val="0"/>
              </a:spcAft>
              <a:buNone/>
            </a:pPr>
            <a:r>
              <a:t/>
            </a:r>
            <a:endParaRPr sz="1822"/>
          </a:p>
          <a:p>
            <a:pPr indent="0" lvl="0" marL="0" rtl="0" algn="l">
              <a:spcBef>
                <a:spcPts val="1600"/>
              </a:spcBef>
              <a:spcAft>
                <a:spcPts val="0"/>
              </a:spcAft>
              <a:buNone/>
            </a:pPr>
            <a:r>
              <a:t/>
            </a:r>
            <a:endParaRPr sz="1822"/>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7"/>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SYSTEM IMPLEMENTATION</a:t>
            </a:r>
            <a:endParaRPr b="1"/>
          </a:p>
        </p:txBody>
      </p:sp>
      <p:sp>
        <p:nvSpPr>
          <p:cNvPr id="291" name="Google Shape;291;p27"/>
          <p:cNvSpPr txBox="1"/>
          <p:nvPr>
            <p:ph idx="1" type="body"/>
          </p:nvPr>
        </p:nvSpPr>
        <p:spPr>
          <a:xfrm>
            <a:off x="862900" y="984600"/>
            <a:ext cx="7038900" cy="3552900"/>
          </a:xfrm>
          <a:prstGeom prst="rect">
            <a:avLst/>
          </a:prstGeom>
        </p:spPr>
        <p:txBody>
          <a:bodyPr anchorCtr="0" anchor="t" bIns="91425" lIns="91425" spcFirstLastPara="1" rIns="91425" wrap="square" tIns="91425">
            <a:normAutofit fontScale="25000" lnSpcReduction="20000"/>
          </a:bodyPr>
          <a:lstStyle/>
          <a:p>
            <a:pPr indent="-331909" lvl="0" marL="457200" rtl="0" algn="just">
              <a:spcBef>
                <a:spcPts val="0"/>
              </a:spcBef>
              <a:spcAft>
                <a:spcPts val="0"/>
              </a:spcAft>
              <a:buSzPct val="100000"/>
              <a:buChar char="❏"/>
            </a:pPr>
            <a:r>
              <a:rPr lang="en-GB" sz="6507"/>
              <a:t>Mediapipe Framework:It is an open source library that provides pre-trained models and tools for facial landmark </a:t>
            </a:r>
            <a:r>
              <a:rPr lang="en-GB" sz="6507"/>
              <a:t>detection</a:t>
            </a:r>
            <a:r>
              <a:rPr lang="en-GB" sz="6507"/>
              <a:t>, pose estimation, and hand marking, simplifying the process.</a:t>
            </a:r>
            <a:endParaRPr sz="6507"/>
          </a:p>
          <a:p>
            <a:pPr indent="0" lvl="0" marL="457200" rtl="0" algn="just">
              <a:spcBef>
                <a:spcPts val="1600"/>
              </a:spcBef>
              <a:spcAft>
                <a:spcPts val="0"/>
              </a:spcAft>
              <a:buNone/>
            </a:pPr>
            <a:r>
              <a:rPr b="1" lang="en-GB" sz="5825"/>
              <a:t>HAND:</a:t>
            </a:r>
            <a:r>
              <a:rPr lang="en-GB" sz="5825"/>
              <a:t> LEFT HAND ,RIGHT HAND</a:t>
            </a:r>
            <a:endParaRPr sz="5825"/>
          </a:p>
          <a:p>
            <a:pPr indent="457200" lvl="0" marL="0" rtl="0" algn="just">
              <a:spcBef>
                <a:spcPts val="1600"/>
              </a:spcBef>
              <a:spcAft>
                <a:spcPts val="0"/>
              </a:spcAft>
              <a:buNone/>
            </a:pPr>
            <a:r>
              <a:rPr lang="en-GB" sz="5825"/>
              <a:t>21 POINTS FOR EACH HAND</a:t>
            </a:r>
            <a:endParaRPr sz="5825"/>
          </a:p>
          <a:p>
            <a:pPr indent="-321086" lvl="0" marL="457200" rtl="0" algn="just">
              <a:spcBef>
                <a:spcPts val="1600"/>
              </a:spcBef>
              <a:spcAft>
                <a:spcPts val="0"/>
              </a:spcAft>
              <a:buSzPct val="100000"/>
              <a:buChar char="➔"/>
            </a:pPr>
            <a:r>
              <a:rPr lang="en-GB" sz="5825"/>
              <a:t>Each input video is divided into 30 frames.</a:t>
            </a:r>
            <a:endParaRPr sz="5825"/>
          </a:p>
          <a:p>
            <a:pPr indent="-308386" lvl="0" marL="457200" rtl="0" algn="just">
              <a:spcBef>
                <a:spcPts val="0"/>
              </a:spcBef>
              <a:spcAft>
                <a:spcPts val="0"/>
              </a:spcAft>
              <a:buSzPct val="92628"/>
              <a:buChar char="➔"/>
            </a:pPr>
            <a:r>
              <a:rPr lang="en-GB" sz="5425"/>
              <a:t>Each frame has 258 landmarks(features from hands,pose,face</a:t>
            </a:r>
            <a:r>
              <a:rPr lang="en-GB" sz="4625"/>
              <a:t>)</a:t>
            </a:r>
            <a:endParaRPr sz="4625"/>
          </a:p>
          <a:p>
            <a:pPr indent="-321086" lvl="0" marL="457200" rtl="0" algn="just">
              <a:spcBef>
                <a:spcPts val="0"/>
              </a:spcBef>
              <a:spcAft>
                <a:spcPts val="0"/>
              </a:spcAft>
              <a:buSzPct val="100000"/>
              <a:buChar char="➔"/>
            </a:pPr>
            <a:r>
              <a:rPr lang="en-GB" sz="5825"/>
              <a:t>So each input is of the form (30*258) 2D Vector</a:t>
            </a:r>
            <a:endParaRPr sz="5825"/>
          </a:p>
          <a:p>
            <a:pPr indent="-314325" lvl="0" marL="457200" rtl="0" algn="just">
              <a:spcBef>
                <a:spcPts val="0"/>
              </a:spcBef>
              <a:spcAft>
                <a:spcPts val="0"/>
              </a:spcAft>
              <a:buSzPct val="100000"/>
              <a:buChar char="➔"/>
            </a:pPr>
            <a:r>
              <a:rPr lang="en-GB" sz="5400"/>
              <a:t>We considered only 5 gestures for our project.</a:t>
            </a:r>
            <a:endParaRPr sz="54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pic>
        <p:nvPicPr>
          <p:cNvPr id="292" name="Google Shape;292;p27"/>
          <p:cNvPicPr preferRelativeResize="0"/>
          <p:nvPr/>
        </p:nvPicPr>
        <p:blipFill>
          <a:blip r:embed="rId3">
            <a:alphaModFix/>
          </a:blip>
          <a:stretch>
            <a:fillRect/>
          </a:stretch>
        </p:blipFill>
        <p:spPr>
          <a:xfrm>
            <a:off x="6178325" y="2131150"/>
            <a:ext cx="2639599" cy="20369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Sample code</a:t>
            </a:r>
            <a:endParaRPr b="1" sz="1800" u="sng">
              <a:latin typeface="Lato"/>
              <a:ea typeface="Lato"/>
              <a:cs typeface="Lato"/>
              <a:sym typeface="Lato"/>
            </a:endParaRPr>
          </a:p>
        </p:txBody>
      </p:sp>
      <p:sp>
        <p:nvSpPr>
          <p:cNvPr id="298" name="Google Shape;298;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sz="1800"/>
          </a:p>
        </p:txBody>
      </p:sp>
      <p:pic>
        <p:nvPicPr>
          <p:cNvPr id="299" name="Google Shape;299;p28"/>
          <p:cNvPicPr preferRelativeResize="0"/>
          <p:nvPr/>
        </p:nvPicPr>
        <p:blipFill rotWithShape="1">
          <a:blip r:embed="rId3">
            <a:alphaModFix/>
          </a:blip>
          <a:srcRect b="0" l="-1324" r="-1324" t="0"/>
          <a:stretch/>
        </p:blipFill>
        <p:spPr>
          <a:xfrm>
            <a:off x="220575" y="1031125"/>
            <a:ext cx="4045799" cy="3984049"/>
          </a:xfrm>
          <a:prstGeom prst="rect">
            <a:avLst/>
          </a:prstGeom>
          <a:noFill/>
          <a:ln>
            <a:noFill/>
          </a:ln>
        </p:spPr>
      </p:pic>
      <p:pic>
        <p:nvPicPr>
          <p:cNvPr id="300" name="Google Shape;300;p28"/>
          <p:cNvPicPr preferRelativeResize="0"/>
          <p:nvPr/>
        </p:nvPicPr>
        <p:blipFill>
          <a:blip r:embed="rId4">
            <a:alphaModFix/>
          </a:blip>
          <a:stretch>
            <a:fillRect/>
          </a:stretch>
        </p:blipFill>
        <p:spPr>
          <a:xfrm>
            <a:off x="4488400" y="1031125"/>
            <a:ext cx="4452775" cy="389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06" name="Google Shape;306;p29"/>
          <p:cNvSpPr txBox="1"/>
          <p:nvPr>
            <p:ph idx="1" type="body"/>
          </p:nvPr>
        </p:nvSpPr>
        <p:spPr>
          <a:xfrm>
            <a:off x="988875" y="1023250"/>
            <a:ext cx="7038900" cy="36633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b="1" lang="en-GB" sz="3694"/>
              <a:t>3</a:t>
            </a:r>
            <a:r>
              <a:rPr b="1" lang="en-GB" sz="3273"/>
              <a:t>.</a:t>
            </a:r>
            <a:r>
              <a:rPr b="1" lang="en-GB" sz="3905" u="sng"/>
              <a:t>Model Architecture:</a:t>
            </a:r>
            <a:endParaRPr b="1" sz="3905" u="sng"/>
          </a:p>
          <a:p>
            <a:pPr indent="-322189" lvl="0" marL="457200" rtl="0" algn="just">
              <a:spcBef>
                <a:spcPts val="1600"/>
              </a:spcBef>
              <a:spcAft>
                <a:spcPts val="0"/>
              </a:spcAft>
              <a:buSzPct val="100000"/>
              <a:buChar char="●"/>
            </a:pPr>
            <a:r>
              <a:rPr lang="en-GB" sz="3102"/>
              <a:t>To handle interdependent frames in the input series, we'll use LSTM, a specialized type of RNN. LSTM will enable us to effectively capture temporal patterns and relationships between frames, ensuring accurate action detection and translation in the video data.</a:t>
            </a:r>
            <a:endParaRPr sz="3102"/>
          </a:p>
          <a:p>
            <a:pPr indent="-322189" lvl="0" marL="457200" rtl="0" algn="just">
              <a:spcBef>
                <a:spcPts val="0"/>
              </a:spcBef>
              <a:spcAft>
                <a:spcPts val="0"/>
              </a:spcAft>
              <a:buSzPct val="100000"/>
              <a:buChar char="●"/>
            </a:pPr>
            <a:r>
              <a:rPr lang="en-GB" sz="3102"/>
              <a:t>Long short-term memory (LSTM) is an artificial recurrent neural network (RNN) architecture used in the field of deep learning (DL). Unlike standard feedforward neural networks, LSTM has feedback connections .</a:t>
            </a:r>
            <a:endParaRPr sz="3102"/>
          </a:p>
          <a:p>
            <a:pPr indent="-322189" lvl="0" marL="457200" rtl="0" algn="just">
              <a:spcBef>
                <a:spcPts val="0"/>
              </a:spcBef>
              <a:spcAft>
                <a:spcPts val="0"/>
              </a:spcAft>
              <a:buSzPct val="100000"/>
              <a:buChar char="●"/>
            </a:pPr>
            <a:r>
              <a:rPr lang="en-GB" sz="3102"/>
              <a:t>LSTM networks are well-suited to classifying, processing and making predictions based on time series data, since there can be lags of unknown duration between important events in a time series. LSTMs were developed to deal with the vanishing gradient problem that can be encountered when training traditional RNNs. Relative insensitivity to gap length is an advantage of LSTM over RNNs.</a:t>
            </a:r>
            <a:endParaRPr sz="3102"/>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0"/>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4.</a:t>
            </a:r>
            <a:r>
              <a:rPr b="1" lang="en-GB" sz="1800" u="sng">
                <a:latin typeface="Lato"/>
                <a:ea typeface="Lato"/>
                <a:cs typeface="Lato"/>
                <a:sym typeface="Lato"/>
              </a:rPr>
              <a:t>Model Training</a:t>
            </a:r>
            <a:endParaRPr b="1" sz="1800" u="sng">
              <a:latin typeface="Lato"/>
              <a:ea typeface="Lato"/>
              <a:cs typeface="Lato"/>
              <a:sym typeface="Lato"/>
            </a:endParaRPr>
          </a:p>
        </p:txBody>
      </p:sp>
      <p:sp>
        <p:nvSpPr>
          <p:cNvPr id="312" name="Google Shape;312;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sz="1800"/>
          </a:p>
        </p:txBody>
      </p:sp>
      <p:pic>
        <p:nvPicPr>
          <p:cNvPr id="313" name="Google Shape;313;p30"/>
          <p:cNvPicPr preferRelativeResize="0"/>
          <p:nvPr/>
        </p:nvPicPr>
        <p:blipFill rotWithShape="1">
          <a:blip r:embed="rId3">
            <a:alphaModFix/>
          </a:blip>
          <a:srcRect b="0" l="0" r="0" t="0"/>
          <a:stretch/>
        </p:blipFill>
        <p:spPr>
          <a:xfrm>
            <a:off x="1297500" y="1135150"/>
            <a:ext cx="5448300" cy="3467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1052550" y="4231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3100"/>
          </a:p>
        </p:txBody>
      </p:sp>
      <p:sp>
        <p:nvSpPr>
          <p:cNvPr id="319" name="Google Shape;319;p31"/>
          <p:cNvSpPr txBox="1"/>
          <p:nvPr>
            <p:ph idx="1" type="body"/>
          </p:nvPr>
        </p:nvSpPr>
        <p:spPr>
          <a:xfrm>
            <a:off x="376300" y="739375"/>
            <a:ext cx="7872900" cy="3933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b="1" lang="en-GB" sz="1600"/>
              <a:t>5.</a:t>
            </a:r>
            <a:r>
              <a:rPr b="1" lang="en-GB" sz="1600" u="sng"/>
              <a:t>Model Testing:</a:t>
            </a:r>
            <a:endParaRPr b="1" sz="1600" u="sng"/>
          </a:p>
        </p:txBody>
      </p:sp>
      <p:pic>
        <p:nvPicPr>
          <p:cNvPr id="320" name="Google Shape;320;p31"/>
          <p:cNvPicPr preferRelativeResize="0"/>
          <p:nvPr/>
        </p:nvPicPr>
        <p:blipFill>
          <a:blip r:embed="rId3">
            <a:alphaModFix/>
          </a:blip>
          <a:stretch>
            <a:fillRect/>
          </a:stretch>
        </p:blipFill>
        <p:spPr>
          <a:xfrm>
            <a:off x="702988" y="1458775"/>
            <a:ext cx="3248025" cy="2705100"/>
          </a:xfrm>
          <a:prstGeom prst="rect">
            <a:avLst/>
          </a:prstGeom>
          <a:noFill/>
          <a:ln>
            <a:noFill/>
          </a:ln>
        </p:spPr>
      </p:pic>
      <p:pic>
        <p:nvPicPr>
          <p:cNvPr id="321" name="Google Shape;321;p31"/>
          <p:cNvPicPr preferRelativeResize="0"/>
          <p:nvPr/>
        </p:nvPicPr>
        <p:blipFill>
          <a:blip r:embed="rId4">
            <a:alphaModFix/>
          </a:blip>
          <a:stretch>
            <a:fillRect/>
          </a:stretch>
        </p:blipFill>
        <p:spPr>
          <a:xfrm>
            <a:off x="4807225" y="1434950"/>
            <a:ext cx="3219450" cy="275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1052550"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t>6.</a:t>
            </a:r>
            <a:r>
              <a:rPr b="1" lang="en-GB" sz="1900" u="sng"/>
              <a:t> Real time Usage</a:t>
            </a:r>
            <a:endParaRPr b="1" sz="1900" u="sng"/>
          </a:p>
        </p:txBody>
      </p:sp>
      <p:sp>
        <p:nvSpPr>
          <p:cNvPr id="327" name="Google Shape;327;p32"/>
          <p:cNvSpPr txBox="1"/>
          <p:nvPr>
            <p:ph idx="1" type="body"/>
          </p:nvPr>
        </p:nvSpPr>
        <p:spPr>
          <a:xfrm>
            <a:off x="-696700" y="1596825"/>
            <a:ext cx="7872900" cy="29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p>
          <a:p>
            <a:pPr indent="0" lvl="0" marL="0" rtl="0" algn="l">
              <a:spcBef>
                <a:spcPts val="1600"/>
              </a:spcBef>
              <a:spcAft>
                <a:spcPts val="1600"/>
              </a:spcAft>
              <a:buNone/>
            </a:pPr>
            <a:r>
              <a:t/>
            </a:r>
            <a:endParaRPr sz="1800"/>
          </a:p>
        </p:txBody>
      </p:sp>
      <p:pic>
        <p:nvPicPr>
          <p:cNvPr id="328" name="Google Shape;328;p32"/>
          <p:cNvPicPr preferRelativeResize="0"/>
          <p:nvPr/>
        </p:nvPicPr>
        <p:blipFill>
          <a:blip r:embed="rId3">
            <a:alphaModFix/>
          </a:blip>
          <a:stretch>
            <a:fillRect/>
          </a:stretch>
        </p:blipFill>
        <p:spPr>
          <a:xfrm>
            <a:off x="786889" y="1413550"/>
            <a:ext cx="3282136" cy="2602575"/>
          </a:xfrm>
          <a:prstGeom prst="rect">
            <a:avLst/>
          </a:prstGeom>
          <a:noFill/>
          <a:ln>
            <a:noFill/>
          </a:ln>
        </p:spPr>
      </p:pic>
      <p:pic>
        <p:nvPicPr>
          <p:cNvPr id="329" name="Google Shape;329;p32"/>
          <p:cNvPicPr preferRelativeResize="0"/>
          <p:nvPr/>
        </p:nvPicPr>
        <p:blipFill>
          <a:blip r:embed="rId4">
            <a:alphaModFix/>
          </a:blip>
          <a:stretch>
            <a:fillRect/>
          </a:stretch>
        </p:blipFill>
        <p:spPr>
          <a:xfrm>
            <a:off x="4513075" y="1462888"/>
            <a:ext cx="3392001" cy="2503900"/>
          </a:xfrm>
          <a:prstGeom prst="rect">
            <a:avLst/>
          </a:prstGeom>
          <a:noFill/>
          <a:ln>
            <a:noFill/>
          </a:ln>
        </p:spPr>
      </p:pic>
      <p:sp>
        <p:nvSpPr>
          <p:cNvPr id="330" name="Google Shape;330;p32"/>
          <p:cNvSpPr txBox="1"/>
          <p:nvPr/>
        </p:nvSpPr>
        <p:spPr>
          <a:xfrm>
            <a:off x="1663800" y="4349175"/>
            <a:ext cx="6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hello</a:t>
            </a:r>
            <a:endParaRPr>
              <a:solidFill>
                <a:schemeClr val="lt1"/>
              </a:solidFill>
              <a:latin typeface="Lato"/>
              <a:ea typeface="Lato"/>
              <a:cs typeface="Lato"/>
              <a:sym typeface="Lato"/>
            </a:endParaRPr>
          </a:p>
        </p:txBody>
      </p:sp>
      <p:sp>
        <p:nvSpPr>
          <p:cNvPr id="331" name="Google Shape;331;p32"/>
          <p:cNvSpPr txBox="1"/>
          <p:nvPr/>
        </p:nvSpPr>
        <p:spPr>
          <a:xfrm>
            <a:off x="5820525" y="4324500"/>
            <a:ext cx="33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book</a:t>
            </a:r>
            <a:endParaRPr>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9452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t>6.</a:t>
            </a:r>
            <a:r>
              <a:rPr b="1" lang="en-GB" sz="2000" u="sng"/>
              <a:t>Real time Usage</a:t>
            </a:r>
            <a:endParaRPr b="1" sz="2000" u="sng"/>
          </a:p>
        </p:txBody>
      </p:sp>
      <p:sp>
        <p:nvSpPr>
          <p:cNvPr id="337" name="Google Shape;337;p33"/>
          <p:cNvSpPr txBox="1"/>
          <p:nvPr>
            <p:ph idx="1" type="body"/>
          </p:nvPr>
        </p:nvSpPr>
        <p:spPr>
          <a:xfrm>
            <a:off x="434425" y="1112975"/>
            <a:ext cx="7902000" cy="33657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sz="1800"/>
          </a:p>
        </p:txBody>
      </p:sp>
      <p:pic>
        <p:nvPicPr>
          <p:cNvPr id="338" name="Google Shape;338;p33"/>
          <p:cNvPicPr preferRelativeResize="0"/>
          <p:nvPr/>
        </p:nvPicPr>
        <p:blipFill rotWithShape="1">
          <a:blip r:embed="rId3">
            <a:alphaModFix/>
          </a:blip>
          <a:srcRect b="-1880" l="1910" r="-1910" t="1880"/>
          <a:stretch/>
        </p:blipFill>
        <p:spPr>
          <a:xfrm>
            <a:off x="594250" y="1171100"/>
            <a:ext cx="3228075" cy="2629874"/>
          </a:xfrm>
          <a:prstGeom prst="rect">
            <a:avLst/>
          </a:prstGeom>
          <a:noFill/>
          <a:ln>
            <a:noFill/>
          </a:ln>
        </p:spPr>
      </p:pic>
      <p:pic>
        <p:nvPicPr>
          <p:cNvPr id="339" name="Google Shape;339;p33"/>
          <p:cNvPicPr preferRelativeResize="0"/>
          <p:nvPr/>
        </p:nvPicPr>
        <p:blipFill>
          <a:blip r:embed="rId4">
            <a:alphaModFix/>
          </a:blip>
          <a:stretch>
            <a:fillRect/>
          </a:stretch>
        </p:blipFill>
        <p:spPr>
          <a:xfrm>
            <a:off x="4451400" y="1171100"/>
            <a:ext cx="3532775" cy="2629875"/>
          </a:xfrm>
          <a:prstGeom prst="rect">
            <a:avLst/>
          </a:prstGeom>
          <a:noFill/>
          <a:ln>
            <a:noFill/>
          </a:ln>
        </p:spPr>
      </p:pic>
      <p:sp>
        <p:nvSpPr>
          <p:cNvPr id="340" name="Google Shape;340;p33"/>
          <p:cNvSpPr txBox="1"/>
          <p:nvPr/>
        </p:nvSpPr>
        <p:spPr>
          <a:xfrm>
            <a:off x="1466450" y="3868125"/>
            <a:ext cx="9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iloveyou</a:t>
            </a:r>
            <a:endParaRPr>
              <a:solidFill>
                <a:schemeClr val="lt1"/>
              </a:solidFill>
              <a:latin typeface="Lato"/>
              <a:ea typeface="Lato"/>
              <a:cs typeface="Lato"/>
              <a:sym typeface="Lato"/>
            </a:endParaRPr>
          </a:p>
        </p:txBody>
      </p:sp>
      <p:sp>
        <p:nvSpPr>
          <p:cNvPr id="341" name="Google Shape;341;p33"/>
          <p:cNvSpPr txBox="1"/>
          <p:nvPr/>
        </p:nvSpPr>
        <p:spPr>
          <a:xfrm>
            <a:off x="5771175" y="3917475"/>
            <a:ext cx="7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thanks</a:t>
            </a:r>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CONCLUSION</a:t>
            </a:r>
            <a:endParaRPr b="1" sz="2700"/>
          </a:p>
        </p:txBody>
      </p:sp>
      <p:sp>
        <p:nvSpPr>
          <p:cNvPr id="347" name="Google Shape;347;p34"/>
          <p:cNvSpPr txBox="1"/>
          <p:nvPr>
            <p:ph idx="1" type="body"/>
          </p:nvPr>
        </p:nvSpPr>
        <p:spPr>
          <a:xfrm>
            <a:off x="1297500" y="1072775"/>
            <a:ext cx="7038900" cy="3699900"/>
          </a:xfrm>
          <a:prstGeom prst="rect">
            <a:avLst/>
          </a:prstGeom>
        </p:spPr>
        <p:txBody>
          <a:bodyPr anchorCtr="0" anchor="t" bIns="91425" lIns="91425" spcFirstLastPara="1" rIns="91425" wrap="square" tIns="91425">
            <a:normAutofit lnSpcReduction="20000"/>
          </a:bodyPr>
          <a:lstStyle/>
          <a:p>
            <a:pPr indent="-336550" lvl="0" marL="457200" rtl="0" algn="just">
              <a:spcBef>
                <a:spcPts val="0"/>
              </a:spcBef>
              <a:spcAft>
                <a:spcPts val="0"/>
              </a:spcAft>
              <a:buSzPts val="1700"/>
              <a:buChar char="❖"/>
            </a:pPr>
            <a:r>
              <a:rPr lang="en-GB" sz="1700">
                <a:highlight>
                  <a:schemeClr val="dk1"/>
                </a:highlight>
              </a:rPr>
              <a:t>Throughout the project, the system effectively captures and processes video input, detects key landmarks and gestures using the Mediapipe Holistic model, and translates them into corresponding text or spoken language.</a:t>
            </a:r>
            <a:endParaRPr sz="1700">
              <a:highlight>
                <a:schemeClr val="dk1"/>
              </a:highlight>
            </a:endParaRPr>
          </a:p>
          <a:p>
            <a:pPr indent="-336550" lvl="0" marL="457200" rtl="0" algn="just">
              <a:spcBef>
                <a:spcPts val="0"/>
              </a:spcBef>
              <a:spcAft>
                <a:spcPts val="0"/>
              </a:spcAft>
              <a:buSzPts val="1700"/>
              <a:buChar char="❖"/>
            </a:pPr>
            <a:r>
              <a:rPr lang="en-GB" sz="1700"/>
              <a:t>The project's achievements include the successful implementation of an LSTM-based neural network for gesture recognition, the creation of a dataset consisting of sign language gestures, and the training of a model to accurately recognize and translate these gestures.</a:t>
            </a:r>
            <a:endParaRPr sz="1700"/>
          </a:p>
          <a:p>
            <a:pPr indent="-361950" lvl="0" marL="457200" rtl="0" algn="just">
              <a:spcBef>
                <a:spcPts val="0"/>
              </a:spcBef>
              <a:spcAft>
                <a:spcPts val="0"/>
              </a:spcAft>
              <a:buSzPts val="2100"/>
              <a:buChar char="❖"/>
            </a:pPr>
            <a:r>
              <a:rPr lang="en-GB" sz="1600"/>
              <a:t> </a:t>
            </a:r>
            <a:r>
              <a:rPr lang="en-GB" sz="1700"/>
              <a:t>The system provides real-time feedback, enabling interactive communication between sign language users and non-sign language users.</a:t>
            </a:r>
            <a:endParaRPr sz="1700"/>
          </a:p>
          <a:p>
            <a:pPr indent="0" lvl="0" marL="0" rtl="0" algn="l">
              <a:spcBef>
                <a:spcPts val="1600"/>
              </a:spcBef>
              <a:spcAft>
                <a:spcPts val="1600"/>
              </a:spcAft>
              <a:buNone/>
            </a:pPr>
            <a:r>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5"/>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FUTURE SCOPE</a:t>
            </a:r>
            <a:endParaRPr b="1"/>
          </a:p>
        </p:txBody>
      </p:sp>
      <p:sp>
        <p:nvSpPr>
          <p:cNvPr id="353" name="Google Shape;353;p35"/>
          <p:cNvSpPr txBox="1"/>
          <p:nvPr>
            <p:ph idx="1" type="body"/>
          </p:nvPr>
        </p:nvSpPr>
        <p:spPr>
          <a:xfrm>
            <a:off x="1297500" y="999300"/>
            <a:ext cx="7038900" cy="38943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GB" sz="1800" u="sng"/>
              <a:t>Real-time translation:</a:t>
            </a:r>
            <a:r>
              <a:rPr lang="en-GB" sz="1800"/>
              <a:t> This involve integrating speech synthesis or text generation modules to output the translated text or audio.</a:t>
            </a:r>
            <a:endParaRPr sz="1800"/>
          </a:p>
          <a:p>
            <a:pPr indent="-342900" lvl="0" marL="457200" rtl="0" algn="just">
              <a:spcBef>
                <a:spcPts val="0"/>
              </a:spcBef>
              <a:spcAft>
                <a:spcPts val="0"/>
              </a:spcAft>
              <a:buSzPts val="1800"/>
              <a:buChar char="❖"/>
            </a:pPr>
            <a:r>
              <a:rPr lang="en-GB" sz="1800" u="sng"/>
              <a:t>Mobile and Wearable Applications:</a:t>
            </a:r>
            <a:r>
              <a:rPr lang="en-GB" sz="1800"/>
              <a:t>Porting the system to mobile platforms or developing wearable devices for sign language translation.</a:t>
            </a: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t>PROBLEM STATEMENT</a:t>
            </a:r>
            <a:endParaRPr b="1" sz="2600"/>
          </a:p>
        </p:txBody>
      </p:sp>
      <p:sp>
        <p:nvSpPr>
          <p:cNvPr id="235" name="Google Shape;235;p18"/>
          <p:cNvSpPr txBox="1"/>
          <p:nvPr>
            <p:ph idx="1" type="body"/>
          </p:nvPr>
        </p:nvSpPr>
        <p:spPr>
          <a:xfrm>
            <a:off x="405750" y="1122500"/>
            <a:ext cx="8332500" cy="3723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rgbClr val="FFFFFF"/>
              </a:buClr>
              <a:buSzPts val="1800"/>
              <a:buChar char="❖"/>
            </a:pPr>
            <a:r>
              <a:rPr lang="en-GB" sz="1800">
                <a:solidFill>
                  <a:srgbClr val="FFFFFF"/>
                </a:solidFill>
              </a:rPr>
              <a:t>To develop an automated sign language translation system that can accurately analyze sign language gestures captured in videos and provide real-time textual representations of the signed content.</a:t>
            </a:r>
            <a:endParaRPr sz="1800">
              <a:solidFill>
                <a:srgbClr val="FFFFFF"/>
              </a:solidFill>
            </a:endParaRPr>
          </a:p>
          <a:p>
            <a:pPr indent="-342900" lvl="0" marL="457200" rtl="0" algn="just">
              <a:spcBef>
                <a:spcPts val="0"/>
              </a:spcBef>
              <a:spcAft>
                <a:spcPts val="0"/>
              </a:spcAft>
              <a:buClr>
                <a:srgbClr val="FFFFFF"/>
              </a:buClr>
              <a:buSzPts val="1800"/>
              <a:buChar char="❖"/>
            </a:pPr>
            <a:r>
              <a:rPr lang="en-GB" sz="1800">
                <a:solidFill>
                  <a:srgbClr val="FFFFFF"/>
                </a:solidFill>
              </a:rPr>
              <a:t>The system should be able to capture real-time video feed from the webcam, detect and track hand and body movements using the Mediapipe library, and translate those movements into corresponding language gestures or actions.</a:t>
            </a:r>
            <a:endParaRPr sz="1800">
              <a:solidFill>
                <a:srgbClr val="FFFFFF"/>
              </a:solidFill>
            </a:endParaRPr>
          </a:p>
          <a:p>
            <a:pPr indent="-342900" lvl="0" marL="457200" rtl="0" algn="just">
              <a:spcBef>
                <a:spcPts val="0"/>
              </a:spcBef>
              <a:spcAft>
                <a:spcPts val="0"/>
              </a:spcAft>
              <a:buClr>
                <a:srgbClr val="FFFFFF"/>
              </a:buClr>
              <a:buSzPts val="1800"/>
              <a:buChar char="❖"/>
            </a:pPr>
            <a:r>
              <a:rPr lang="en-GB" sz="1800">
                <a:solidFill>
                  <a:srgbClr val="FFFFFF"/>
                </a:solidFill>
              </a:rPr>
              <a:t>The goal is to enable </a:t>
            </a:r>
            <a:r>
              <a:rPr lang="en-GB" sz="1800">
                <a:solidFill>
                  <a:srgbClr val="FFFFFF"/>
                </a:solidFill>
              </a:rPr>
              <a:t>communication</a:t>
            </a:r>
            <a:r>
              <a:rPr lang="en-GB" sz="1800">
                <a:solidFill>
                  <a:srgbClr val="FFFFFF"/>
                </a:solidFill>
              </a:rPr>
              <a:t> </a:t>
            </a:r>
            <a:r>
              <a:rPr lang="en-GB" sz="1800">
                <a:solidFill>
                  <a:srgbClr val="FFFFFF"/>
                </a:solidFill>
              </a:rPr>
              <a:t>between</a:t>
            </a:r>
            <a:r>
              <a:rPr lang="en-GB" sz="1800">
                <a:solidFill>
                  <a:srgbClr val="FFFFFF"/>
                </a:solidFill>
              </a:rPr>
              <a:t> individuals who use sign language and those who do not understand sign language, bridging the communication gap and promoting inclusivity.</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REFERENCES</a:t>
            </a:r>
            <a:endParaRPr b="1"/>
          </a:p>
        </p:txBody>
      </p:sp>
      <p:sp>
        <p:nvSpPr>
          <p:cNvPr id="359" name="Google Shape;359;p36"/>
          <p:cNvSpPr txBox="1"/>
          <p:nvPr>
            <p:ph idx="1" type="body"/>
          </p:nvPr>
        </p:nvSpPr>
        <p:spPr>
          <a:xfrm>
            <a:off x="768450" y="1171100"/>
            <a:ext cx="7038900" cy="3298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GB" sz="1800" u="sng"/>
              <a:t>Dataset:</a:t>
            </a:r>
            <a:endParaRPr b="1" sz="1800" u="sng"/>
          </a:p>
          <a:p>
            <a:pPr indent="0" lvl="0" marL="0" rtl="0" algn="l">
              <a:spcBef>
                <a:spcPts val="1600"/>
              </a:spcBef>
              <a:spcAft>
                <a:spcPts val="0"/>
              </a:spcAft>
              <a:buNone/>
            </a:pPr>
            <a:r>
              <a:rPr b="1" lang="en-GB" sz="1800"/>
              <a:t>https://www.kaggle.com/datasets/risangbaskoro/wlasl-processed</a:t>
            </a:r>
            <a:endParaRPr b="1" sz="1800"/>
          </a:p>
          <a:p>
            <a:pPr indent="0" lvl="0" marL="0" rtl="0" algn="l">
              <a:spcBef>
                <a:spcPts val="1600"/>
              </a:spcBef>
              <a:spcAft>
                <a:spcPts val="0"/>
              </a:spcAft>
              <a:buNone/>
            </a:pPr>
            <a:r>
              <a:rPr lang="en-GB" sz="1800" u="sng"/>
              <a:t>Source code:</a:t>
            </a:r>
            <a:endParaRPr sz="1800" u="sng"/>
          </a:p>
          <a:p>
            <a:pPr indent="0" lvl="0" marL="0" rtl="0" algn="l">
              <a:spcBef>
                <a:spcPts val="1600"/>
              </a:spcBef>
              <a:spcAft>
                <a:spcPts val="0"/>
              </a:spcAft>
              <a:buNone/>
            </a:pPr>
            <a:r>
              <a:rPr lang="en-GB" sz="1800"/>
              <a:t>http://localhost:8888/notebooks/Downloads/Action%20Detection.ipynb</a:t>
            </a:r>
            <a:endParaRPr sz="1800"/>
          </a:p>
          <a:p>
            <a:pPr indent="0" lvl="0" marL="0" rtl="0" algn="l">
              <a:spcBef>
                <a:spcPts val="1600"/>
              </a:spcBef>
              <a:spcAft>
                <a:spcPts val="0"/>
              </a:spcAft>
              <a:buNone/>
            </a:pPr>
            <a:r>
              <a:rPr lang="en-GB" sz="1800" u="sng"/>
              <a:t>Presentation:</a:t>
            </a:r>
            <a:endParaRPr sz="1800" u="sng"/>
          </a:p>
          <a:p>
            <a:pPr indent="0" lvl="0" marL="0" rtl="0" algn="l">
              <a:spcBef>
                <a:spcPts val="1600"/>
              </a:spcBef>
              <a:spcAft>
                <a:spcPts val="0"/>
              </a:spcAft>
              <a:buNone/>
            </a:pPr>
            <a:r>
              <a:rPr lang="en-GB" sz="1800"/>
              <a:t>https://docs.google.com/presentation/d/1OTRZ8pVqlHeHEkuB3edHMHHOrt8w4cCduh2C8yZDrlA/edit#slide=id.g25745526bbf_0_40</a:t>
            </a:r>
            <a:endParaRPr sz="1800"/>
          </a:p>
          <a:p>
            <a:pPr indent="0" lvl="0" marL="0" rtl="0" algn="l">
              <a:spcBef>
                <a:spcPts val="1600"/>
              </a:spcBef>
              <a:spcAft>
                <a:spcPts val="160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idx="4294967295" type="body"/>
          </p:nvPr>
        </p:nvSpPr>
        <p:spPr>
          <a:xfrm>
            <a:off x="959500" y="1366675"/>
            <a:ext cx="7038900" cy="2803500"/>
          </a:xfrm>
          <a:prstGeom prst="rect">
            <a:avLst/>
          </a:prstGeom>
        </p:spPr>
        <p:txBody>
          <a:bodyPr anchorCtr="0" anchor="t" bIns="91425" lIns="91425" spcFirstLastPara="1" rIns="91425" wrap="square" tIns="91425">
            <a:normAutofit/>
          </a:bodyPr>
          <a:lstStyle/>
          <a:p>
            <a:pPr indent="457200" lvl="0" marL="914400" rtl="0" algn="l">
              <a:spcBef>
                <a:spcPts val="0"/>
              </a:spcBef>
              <a:spcAft>
                <a:spcPts val="1600"/>
              </a:spcAft>
              <a:buNone/>
            </a:pPr>
            <a:r>
              <a:rPr b="1" lang="en-GB" sz="5000"/>
              <a:t>                                                THANK YOU :)</a:t>
            </a:r>
            <a:endParaRPr b="1"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EXISTING SYSTEM</a:t>
            </a:r>
            <a:endParaRPr b="1"/>
          </a:p>
        </p:txBody>
      </p:sp>
      <p:sp>
        <p:nvSpPr>
          <p:cNvPr id="241" name="Google Shape;241;p19"/>
          <p:cNvSpPr txBox="1"/>
          <p:nvPr>
            <p:ph idx="1" type="body"/>
          </p:nvPr>
        </p:nvSpPr>
        <p:spPr>
          <a:xfrm>
            <a:off x="426175" y="1023825"/>
            <a:ext cx="8332500" cy="3723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lang="en-GB" sz="1700"/>
              <a:t>Before the development of this project, existing sign language translation systems primarily relied on computer vision techniques and image processing algorithms. </a:t>
            </a:r>
            <a:endParaRPr sz="1700"/>
          </a:p>
          <a:p>
            <a:pPr indent="-336550" lvl="0" marL="457200" rtl="0" algn="just">
              <a:spcBef>
                <a:spcPts val="0"/>
              </a:spcBef>
              <a:spcAft>
                <a:spcPts val="0"/>
              </a:spcAft>
              <a:buSzPts val="1700"/>
              <a:buChar char="❏"/>
            </a:pPr>
            <a:r>
              <a:rPr lang="en-GB" sz="1700"/>
              <a:t>The system </a:t>
            </a:r>
            <a:r>
              <a:rPr lang="en-GB" sz="1700"/>
              <a:t>involved</a:t>
            </a:r>
            <a:r>
              <a:rPr lang="en-GB" sz="1700"/>
              <a:t> Hand detection and tracking as well as Gesture Recognition.</a:t>
            </a:r>
            <a:endParaRPr sz="1700"/>
          </a:p>
          <a:p>
            <a:pPr indent="-336550" lvl="0" marL="914400" rtl="0" algn="just">
              <a:spcBef>
                <a:spcPts val="0"/>
              </a:spcBef>
              <a:spcAft>
                <a:spcPts val="0"/>
              </a:spcAft>
              <a:buSzPts val="1700"/>
              <a:buChar char="❏"/>
            </a:pPr>
            <a:r>
              <a:rPr lang="en-GB" sz="1700"/>
              <a:t>Limitations:</a:t>
            </a:r>
            <a:endParaRPr sz="1700"/>
          </a:p>
          <a:p>
            <a:pPr indent="-336550" lvl="0" marL="914400" rtl="0" algn="just">
              <a:spcBef>
                <a:spcPts val="0"/>
              </a:spcBef>
              <a:spcAft>
                <a:spcPts val="0"/>
              </a:spcAft>
              <a:buSzPts val="1700"/>
              <a:buChar char="❏"/>
            </a:pPr>
            <a:r>
              <a:rPr lang="en-GB" sz="1700"/>
              <a:t>They often struggled with robust hand detection and tracking, especially in varying lighting conditions, complex backgrounds, or when multiple hands were present.</a:t>
            </a:r>
            <a:endParaRPr sz="1700"/>
          </a:p>
          <a:p>
            <a:pPr indent="-336550" lvl="0" marL="914400" rtl="0" algn="just">
              <a:spcBef>
                <a:spcPts val="0"/>
              </a:spcBef>
              <a:spcAft>
                <a:spcPts val="0"/>
              </a:spcAft>
              <a:buSzPts val="1700"/>
              <a:buChar char="❏"/>
            </a:pPr>
            <a:r>
              <a:rPr lang="en-GB" sz="1700"/>
              <a:t>These systems required explicit training and predefined gesture databases, limiting their flexibility and adaptability to new or custom gestures.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PROPOSED SYSTEM</a:t>
            </a:r>
            <a:endParaRPr b="1"/>
          </a:p>
        </p:txBody>
      </p:sp>
      <p:sp>
        <p:nvSpPr>
          <p:cNvPr id="247" name="Google Shape;247;p20"/>
          <p:cNvSpPr txBox="1"/>
          <p:nvPr>
            <p:ph idx="1" type="body"/>
          </p:nvPr>
        </p:nvSpPr>
        <p:spPr>
          <a:xfrm>
            <a:off x="2115900" y="999300"/>
            <a:ext cx="6220500" cy="3277200"/>
          </a:xfrm>
          <a:prstGeom prst="rect">
            <a:avLst/>
          </a:prstGeom>
          <a:ln>
            <a:noFill/>
          </a:ln>
        </p:spPr>
        <p:txBody>
          <a:bodyPr anchorCtr="0" anchor="t" bIns="91425" lIns="91425" spcFirstLastPara="1" rIns="91425" wrap="square" tIns="91425">
            <a:noAutofit/>
          </a:bodyPr>
          <a:lstStyle/>
          <a:p>
            <a:pPr indent="-330200" lvl="0" marL="457200" rtl="0" algn="just">
              <a:spcBef>
                <a:spcPts val="0"/>
              </a:spcBef>
              <a:spcAft>
                <a:spcPts val="0"/>
              </a:spcAft>
              <a:buClr>
                <a:schemeClr val="lt1"/>
              </a:buClr>
              <a:buSzPts val="1600"/>
              <a:buChar char="❖"/>
            </a:pPr>
            <a:r>
              <a:rPr lang="en-GB" sz="1600">
                <a:solidFill>
                  <a:schemeClr val="lt1"/>
                </a:solidFill>
              </a:rPr>
              <a:t>To develop system a comprehensive and accurate sign language translation system using computer vision and machine learning techniques.</a:t>
            </a:r>
            <a:endParaRPr sz="1600">
              <a:solidFill>
                <a:schemeClr val="lt1"/>
              </a:solidFill>
            </a:endParaRPr>
          </a:p>
          <a:p>
            <a:pPr indent="-330200" lvl="0" marL="457200" rtl="0" algn="just">
              <a:spcBef>
                <a:spcPts val="0"/>
              </a:spcBef>
              <a:spcAft>
                <a:spcPts val="0"/>
              </a:spcAft>
              <a:buClr>
                <a:schemeClr val="lt1"/>
              </a:buClr>
              <a:buSzPts val="1600"/>
              <a:buChar char="❖"/>
            </a:pPr>
            <a:r>
              <a:rPr lang="en-GB" sz="1600">
                <a:solidFill>
                  <a:schemeClr val="lt1"/>
                </a:solidFill>
              </a:rPr>
              <a:t>The system will overcome the limitations of the existing system by providing by providing real-time sign language gestures into written or spoken language.</a:t>
            </a:r>
            <a:endParaRPr sz="1600">
              <a:solidFill>
                <a:schemeClr val="lt1"/>
              </a:solidFill>
            </a:endParaRPr>
          </a:p>
          <a:p>
            <a:pPr indent="0" lvl="0" marL="914400" rtl="0" algn="l">
              <a:spcBef>
                <a:spcPts val="1600"/>
              </a:spcBef>
              <a:spcAft>
                <a:spcPts val="0"/>
              </a:spcAft>
              <a:buNone/>
            </a:pPr>
            <a:r>
              <a:t/>
            </a:r>
            <a:endParaRPr sz="1600">
              <a:solidFill>
                <a:schemeClr val="lt1"/>
              </a:solidFil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SCOPE </a:t>
            </a:r>
            <a:endParaRPr b="1"/>
          </a:p>
        </p:txBody>
      </p:sp>
      <p:sp>
        <p:nvSpPr>
          <p:cNvPr id="253" name="Google Shape;253;p21"/>
          <p:cNvSpPr txBox="1"/>
          <p:nvPr>
            <p:ph idx="1" type="body"/>
          </p:nvPr>
        </p:nvSpPr>
        <p:spPr>
          <a:xfrm>
            <a:off x="1052550" y="1011275"/>
            <a:ext cx="7038900" cy="3540900"/>
          </a:xfrm>
          <a:prstGeom prst="rect">
            <a:avLst/>
          </a:prstGeom>
        </p:spPr>
        <p:txBody>
          <a:bodyPr anchorCtr="0" anchor="t" bIns="91425" lIns="91425" spcFirstLastPara="1" rIns="91425" wrap="square" tIns="91425">
            <a:normAutofit/>
          </a:bodyPr>
          <a:lstStyle/>
          <a:p>
            <a:pPr indent="-336550" lvl="0" marL="457200" rtl="0" algn="just">
              <a:lnSpc>
                <a:spcPct val="95000"/>
              </a:lnSpc>
              <a:spcBef>
                <a:spcPts val="0"/>
              </a:spcBef>
              <a:spcAft>
                <a:spcPts val="0"/>
              </a:spcAft>
              <a:buSzPts val="1700"/>
              <a:buChar char="●"/>
            </a:pPr>
            <a:r>
              <a:rPr lang="en-GB" sz="1700"/>
              <a:t>Implement hand and body tracking: Utilize the Mediapipe library to accurately detect and track the user's hand and body movements in real-time. </a:t>
            </a:r>
            <a:endParaRPr sz="1700"/>
          </a:p>
          <a:p>
            <a:pPr indent="-336550" lvl="0" marL="457200" rtl="0" algn="just">
              <a:lnSpc>
                <a:spcPct val="95000"/>
              </a:lnSpc>
              <a:spcBef>
                <a:spcPts val="0"/>
              </a:spcBef>
              <a:spcAft>
                <a:spcPts val="0"/>
              </a:spcAft>
              <a:buSzPts val="1700"/>
              <a:buChar char="●"/>
            </a:pPr>
            <a:r>
              <a:rPr lang="en-GB" sz="1700"/>
              <a:t>Train LSTM neural networks: Develop and train LSTM neural networks to recognize sign language gestures based on the hand and body tracking data. The neural networks will learn to map the tracked gestures to their corresponding sign language words, phrases, or actions.</a:t>
            </a:r>
            <a:endParaRPr sz="1700"/>
          </a:p>
          <a:p>
            <a:pPr indent="-336550" lvl="0" marL="457200" rtl="0" algn="just">
              <a:lnSpc>
                <a:spcPct val="95000"/>
              </a:lnSpc>
              <a:spcBef>
                <a:spcPts val="0"/>
              </a:spcBef>
              <a:spcAft>
                <a:spcPts val="0"/>
              </a:spcAft>
              <a:buSzPts val="1700"/>
              <a:buChar char="●"/>
            </a:pPr>
            <a:r>
              <a:rPr lang="en-GB" sz="1700"/>
              <a:t>Real-time translation: Provide instant translation of sign language gestures into written or spoken language. The system should accurately interpret the gestures recognized by the neural networks and convert them into meaningful and understandable output.</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988875" y="423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TOOLS AND TECHNOLOGIES</a:t>
            </a:r>
            <a:endParaRPr b="1"/>
          </a:p>
        </p:txBody>
      </p:sp>
      <p:sp>
        <p:nvSpPr>
          <p:cNvPr id="259" name="Google Shape;259;p22"/>
          <p:cNvSpPr txBox="1"/>
          <p:nvPr>
            <p:ph idx="1" type="body"/>
          </p:nvPr>
        </p:nvSpPr>
        <p:spPr>
          <a:xfrm>
            <a:off x="1297500" y="1205050"/>
            <a:ext cx="7038900" cy="3273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GB" sz="2000"/>
              <a:t>Python</a:t>
            </a:r>
            <a:endParaRPr sz="2000"/>
          </a:p>
          <a:p>
            <a:pPr indent="-355600" lvl="0" marL="457200" rtl="0" algn="l">
              <a:spcBef>
                <a:spcPts val="0"/>
              </a:spcBef>
              <a:spcAft>
                <a:spcPts val="0"/>
              </a:spcAft>
              <a:buSzPts val="2000"/>
              <a:buChar char="❖"/>
            </a:pPr>
            <a:r>
              <a:rPr lang="en-GB" sz="2000"/>
              <a:t>Tensorflow</a:t>
            </a:r>
            <a:endParaRPr sz="2000"/>
          </a:p>
          <a:p>
            <a:pPr indent="-355600" lvl="0" marL="457200" rtl="0" algn="l">
              <a:spcBef>
                <a:spcPts val="0"/>
              </a:spcBef>
              <a:spcAft>
                <a:spcPts val="0"/>
              </a:spcAft>
              <a:buSzPts val="2000"/>
              <a:buChar char="❖"/>
            </a:pPr>
            <a:r>
              <a:rPr lang="en-GB" sz="2000"/>
              <a:t>OpenCV</a:t>
            </a:r>
            <a:endParaRPr sz="2000"/>
          </a:p>
          <a:p>
            <a:pPr indent="-355600" lvl="0" marL="457200" rtl="0" algn="l">
              <a:spcBef>
                <a:spcPts val="0"/>
              </a:spcBef>
              <a:spcAft>
                <a:spcPts val="0"/>
              </a:spcAft>
              <a:buSzPts val="2000"/>
              <a:buChar char="❖"/>
            </a:pPr>
            <a:r>
              <a:rPr lang="en-GB" sz="2000"/>
              <a:t>Media pipe</a:t>
            </a:r>
            <a:endParaRPr sz="2000"/>
          </a:p>
          <a:p>
            <a:pPr indent="-355600" lvl="0" marL="457200" rtl="0" algn="l">
              <a:spcBef>
                <a:spcPts val="0"/>
              </a:spcBef>
              <a:spcAft>
                <a:spcPts val="0"/>
              </a:spcAft>
              <a:buSzPts val="2000"/>
              <a:buChar char="❖"/>
            </a:pPr>
            <a:r>
              <a:rPr lang="en-GB" sz="2000"/>
              <a:t>Scikit-learn</a:t>
            </a:r>
            <a:endParaRPr sz="2000"/>
          </a:p>
          <a:p>
            <a:pPr indent="-355600" lvl="0" marL="457200" rtl="0" algn="l">
              <a:spcBef>
                <a:spcPts val="0"/>
              </a:spcBef>
              <a:spcAft>
                <a:spcPts val="0"/>
              </a:spcAft>
              <a:buSzPts val="2000"/>
              <a:buChar char="❖"/>
            </a:pPr>
            <a:r>
              <a:rPr lang="en-GB" sz="2000"/>
              <a:t>Matplotlib</a:t>
            </a:r>
            <a:endParaRPr sz="2000"/>
          </a:p>
          <a:p>
            <a:pPr indent="-355600" lvl="0" marL="457200" rtl="0" algn="l">
              <a:spcBef>
                <a:spcPts val="0"/>
              </a:spcBef>
              <a:spcAft>
                <a:spcPts val="0"/>
              </a:spcAft>
              <a:buSzPts val="2000"/>
              <a:buChar char="❖"/>
            </a:pPr>
            <a:r>
              <a:rPr lang="en-GB" sz="2000"/>
              <a:t>Jupyter Notebook</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988875" y="2174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SOFTWARE AND HARDWARE REQUIREMENTS</a:t>
            </a:r>
            <a:endParaRPr b="1"/>
          </a:p>
          <a:p>
            <a:pPr indent="0" lvl="0" marL="0" rtl="0" algn="l">
              <a:spcBef>
                <a:spcPts val="0"/>
              </a:spcBef>
              <a:spcAft>
                <a:spcPts val="0"/>
              </a:spcAft>
              <a:buNone/>
            </a:pPr>
            <a:r>
              <a:t/>
            </a:r>
            <a:endParaRPr b="1"/>
          </a:p>
        </p:txBody>
      </p:sp>
      <p:sp>
        <p:nvSpPr>
          <p:cNvPr id="265" name="Google Shape;265;p23"/>
          <p:cNvSpPr txBox="1"/>
          <p:nvPr>
            <p:ph idx="1" type="body"/>
          </p:nvPr>
        </p:nvSpPr>
        <p:spPr>
          <a:xfrm>
            <a:off x="1091750" y="1131525"/>
            <a:ext cx="7872600" cy="38796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440"/>
              <a:buNone/>
            </a:pPr>
            <a:r>
              <a:rPr b="1" lang="en-GB" sz="1720" u="sng"/>
              <a:t>Software Requirements:</a:t>
            </a:r>
            <a:endParaRPr b="1" sz="1720" u="sng"/>
          </a:p>
          <a:p>
            <a:pPr indent="-337820" lvl="0" marL="457200" rtl="0" algn="just">
              <a:lnSpc>
                <a:spcPct val="105000"/>
              </a:lnSpc>
              <a:spcBef>
                <a:spcPts val="1600"/>
              </a:spcBef>
              <a:spcAft>
                <a:spcPts val="0"/>
              </a:spcAft>
              <a:buSzPts val="1720"/>
              <a:buChar char="➔"/>
            </a:pPr>
            <a:r>
              <a:rPr lang="en-GB" sz="1720"/>
              <a:t>Operating System: Windows</a:t>
            </a:r>
            <a:endParaRPr sz="1720"/>
          </a:p>
          <a:p>
            <a:pPr indent="-337820" lvl="0" marL="457200" rtl="0" algn="just">
              <a:lnSpc>
                <a:spcPct val="105000"/>
              </a:lnSpc>
              <a:spcBef>
                <a:spcPts val="0"/>
              </a:spcBef>
              <a:spcAft>
                <a:spcPts val="0"/>
              </a:spcAft>
              <a:buSzPts val="1720"/>
              <a:buChar char="➔"/>
            </a:pPr>
            <a:r>
              <a:rPr lang="en-GB" sz="1720"/>
              <a:t>Programming Language: Python</a:t>
            </a:r>
            <a:endParaRPr sz="1720"/>
          </a:p>
          <a:p>
            <a:pPr indent="-337820" lvl="0" marL="457200" rtl="0" algn="just">
              <a:lnSpc>
                <a:spcPct val="105000"/>
              </a:lnSpc>
              <a:spcBef>
                <a:spcPts val="0"/>
              </a:spcBef>
              <a:spcAft>
                <a:spcPts val="0"/>
              </a:spcAft>
              <a:buSzPts val="1720"/>
              <a:buChar char="➔"/>
            </a:pPr>
            <a:r>
              <a:rPr lang="en-GB" sz="1720"/>
              <a:t>Integrated Development Environment(IDE): Jupyter Notebook</a:t>
            </a:r>
            <a:endParaRPr sz="1720"/>
          </a:p>
          <a:p>
            <a:pPr indent="-337820" lvl="0" marL="457200" rtl="0" algn="just">
              <a:lnSpc>
                <a:spcPct val="105000"/>
              </a:lnSpc>
              <a:spcBef>
                <a:spcPts val="0"/>
              </a:spcBef>
              <a:spcAft>
                <a:spcPts val="0"/>
              </a:spcAft>
              <a:buSzPts val="1720"/>
              <a:buChar char="➔"/>
            </a:pPr>
            <a:r>
              <a:rPr lang="en-GB" sz="1720"/>
              <a:t>Computer Vision Libraries: OpenCV, Media Pipe, Tensorflow</a:t>
            </a:r>
            <a:endParaRPr sz="1720"/>
          </a:p>
          <a:p>
            <a:pPr indent="0" lvl="0" marL="0" rtl="0" algn="just">
              <a:lnSpc>
                <a:spcPct val="105000"/>
              </a:lnSpc>
              <a:spcBef>
                <a:spcPts val="1600"/>
              </a:spcBef>
              <a:spcAft>
                <a:spcPts val="0"/>
              </a:spcAft>
              <a:buNone/>
            </a:pPr>
            <a:r>
              <a:rPr b="1" lang="en-GB" sz="1720" u="sng"/>
              <a:t>Hardware Requirements:</a:t>
            </a:r>
            <a:endParaRPr b="1" sz="1720" u="sng"/>
          </a:p>
          <a:p>
            <a:pPr indent="-337820" lvl="0" marL="457200" rtl="0" algn="just">
              <a:lnSpc>
                <a:spcPct val="105000"/>
              </a:lnSpc>
              <a:spcBef>
                <a:spcPts val="1600"/>
              </a:spcBef>
              <a:spcAft>
                <a:spcPts val="0"/>
              </a:spcAft>
              <a:buSzPts val="1720"/>
              <a:buChar char="➔"/>
            </a:pPr>
            <a:r>
              <a:rPr lang="en-GB" sz="1720"/>
              <a:t>Computer: Computer with a multi-core processor such as Intel Core i5 and at least 8GB RAM are recommended.</a:t>
            </a:r>
            <a:endParaRPr sz="1720"/>
          </a:p>
          <a:p>
            <a:pPr indent="-337820" lvl="0" marL="457200" rtl="0" algn="just">
              <a:lnSpc>
                <a:spcPct val="105000"/>
              </a:lnSpc>
              <a:spcBef>
                <a:spcPts val="0"/>
              </a:spcBef>
              <a:spcAft>
                <a:spcPts val="0"/>
              </a:spcAft>
              <a:buSzPts val="1720"/>
              <a:buChar char="➔"/>
            </a:pPr>
            <a:r>
              <a:rPr lang="en-GB" sz="1720"/>
              <a:t>Camera: A high quality camera capable of capturing clear video footage.</a:t>
            </a:r>
            <a:endParaRPr sz="1520"/>
          </a:p>
          <a:p>
            <a:pPr indent="0" lvl="0" marL="0" rtl="0" algn="l">
              <a:lnSpc>
                <a:spcPct val="105000"/>
              </a:lnSpc>
              <a:spcBef>
                <a:spcPts val="1600"/>
              </a:spcBef>
              <a:spcAft>
                <a:spcPts val="1600"/>
              </a:spcAft>
              <a:buSzPts val="440"/>
              <a:buNone/>
            </a:pPr>
            <a:r>
              <a:t/>
            </a:r>
            <a:endParaRPr sz="102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988875" y="212150"/>
            <a:ext cx="70389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SYSTEM DESIGN</a:t>
            </a:r>
            <a:endParaRPr b="1"/>
          </a:p>
        </p:txBody>
      </p:sp>
      <p:sp>
        <p:nvSpPr>
          <p:cNvPr id="271" name="Google Shape;271;p24"/>
          <p:cNvSpPr txBox="1"/>
          <p:nvPr>
            <p:ph idx="1" type="body"/>
          </p:nvPr>
        </p:nvSpPr>
        <p:spPr>
          <a:xfrm>
            <a:off x="684825" y="837050"/>
            <a:ext cx="7647000" cy="412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USE CASE Diagram:</a:t>
            </a:r>
            <a:endParaRPr b="1" sz="1800"/>
          </a:p>
          <a:p>
            <a:pPr indent="0" lvl="0" marL="0" rtl="0" algn="l">
              <a:spcBef>
                <a:spcPts val="1600"/>
              </a:spcBef>
              <a:spcAft>
                <a:spcPts val="1600"/>
              </a:spcAft>
              <a:buNone/>
            </a:pPr>
            <a:r>
              <a:t/>
            </a:r>
            <a:endParaRPr b="1" sz="1800"/>
          </a:p>
        </p:txBody>
      </p:sp>
      <p:pic>
        <p:nvPicPr>
          <p:cNvPr id="272" name="Google Shape;272;p24"/>
          <p:cNvPicPr preferRelativeResize="0"/>
          <p:nvPr/>
        </p:nvPicPr>
        <p:blipFill>
          <a:blip r:embed="rId3">
            <a:alphaModFix/>
          </a:blip>
          <a:stretch>
            <a:fillRect/>
          </a:stretch>
        </p:blipFill>
        <p:spPr>
          <a:xfrm>
            <a:off x="1753250" y="1265700"/>
            <a:ext cx="5756375" cy="374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988875" y="212150"/>
            <a:ext cx="70389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SYSTEM DESIGN</a:t>
            </a:r>
            <a:endParaRPr b="1"/>
          </a:p>
        </p:txBody>
      </p:sp>
      <p:sp>
        <p:nvSpPr>
          <p:cNvPr id="278" name="Google Shape;278;p25"/>
          <p:cNvSpPr txBox="1"/>
          <p:nvPr>
            <p:ph idx="1" type="body"/>
          </p:nvPr>
        </p:nvSpPr>
        <p:spPr>
          <a:xfrm>
            <a:off x="684825" y="837050"/>
            <a:ext cx="7647000" cy="412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FLOWCHART </a:t>
            </a:r>
            <a:r>
              <a:rPr b="1" lang="en-GB" sz="1800"/>
              <a:t> Diagram:</a:t>
            </a:r>
            <a:endParaRPr b="1" sz="1800"/>
          </a:p>
          <a:p>
            <a:pPr indent="0" lvl="0" marL="0" rtl="0" algn="l">
              <a:spcBef>
                <a:spcPts val="1600"/>
              </a:spcBef>
              <a:spcAft>
                <a:spcPts val="0"/>
              </a:spcAft>
              <a:buNone/>
            </a:pPr>
            <a:r>
              <a:t/>
            </a:r>
            <a:endParaRPr b="1" sz="1800"/>
          </a:p>
          <a:p>
            <a:pPr indent="0" lvl="0" marL="0" rtl="0" algn="l">
              <a:spcBef>
                <a:spcPts val="1600"/>
              </a:spcBef>
              <a:spcAft>
                <a:spcPts val="1600"/>
              </a:spcAft>
              <a:buNone/>
            </a:pPr>
            <a:r>
              <a:t/>
            </a:r>
            <a:endParaRPr b="1" sz="1800"/>
          </a:p>
        </p:txBody>
      </p:sp>
      <p:pic>
        <p:nvPicPr>
          <p:cNvPr id="279" name="Google Shape;279;p25"/>
          <p:cNvPicPr preferRelativeResize="0"/>
          <p:nvPr/>
        </p:nvPicPr>
        <p:blipFill>
          <a:blip r:embed="rId3">
            <a:alphaModFix/>
          </a:blip>
          <a:stretch>
            <a:fillRect/>
          </a:stretch>
        </p:blipFill>
        <p:spPr>
          <a:xfrm>
            <a:off x="1966625" y="1359975"/>
            <a:ext cx="5210750" cy="3530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